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3" r:id="rId5"/>
    <p:sldId id="264" r:id="rId6"/>
    <p:sldId id="268" r:id="rId7"/>
    <p:sldId id="259" r:id="rId8"/>
    <p:sldId id="261" r:id="rId9"/>
    <p:sldId id="260" r:id="rId10"/>
    <p:sldId id="262" r:id="rId11"/>
    <p:sldId id="266" r:id="rId12"/>
    <p:sldId id="267" r:id="rId13"/>
  </p:sldIdLst>
  <p:sldSz cx="12192000" cy="6858000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F0E74DF-32D9-4015-8D48-17BBD120DC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3680D339-3CB9-4BF6-A71E-E2489B12322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564B669-927B-4693-8C06-DB26A94811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DFB9FD-1D2C-4B1B-B90C-1973D31DECE5}" type="datetimeFigureOut">
              <a:rPr lang="cs-CZ" smtClean="0"/>
              <a:t>18.07.2019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0A12ADC-DE31-4FD2-8C9A-7DD102CD08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6738DBD9-EBAF-458C-9110-71EDB69D8E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B3E93-04CA-4737-BCDD-26289A93A4A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61680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600D10C-133C-49E4-97F4-E3FA1B6EFA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287B9023-AEC9-467B-9174-93D21ED8800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DA06AE1-61B7-42E1-B6CA-EF826B250B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DFB9FD-1D2C-4B1B-B90C-1973D31DECE5}" type="datetimeFigureOut">
              <a:rPr lang="cs-CZ" smtClean="0"/>
              <a:t>18.07.2019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BD1A174-8A0C-4739-95E8-3E8D07AD92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0CD4F07-9F54-4C7A-A9F5-AF4EB134A3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B3E93-04CA-4737-BCDD-26289A93A4A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126327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969F68DC-F176-4FBC-BD96-71D5C4F3C7E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CB99AA19-CC92-43E4-A5F7-142CD67A23D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2D708ED-B37F-4503-906A-0025A34800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DFB9FD-1D2C-4B1B-B90C-1973D31DECE5}" type="datetimeFigureOut">
              <a:rPr lang="cs-CZ" smtClean="0"/>
              <a:t>18.07.2019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719A35F-EFE0-42D8-8E1B-5797FAAD4F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48EE5D3-D943-40C5-9452-2C5A1E345C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B3E93-04CA-4737-BCDD-26289A93A4A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091184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457E0E7-D226-4B62-9882-84FE7FD1E0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C3AA339-8EBD-4EBE-A14A-825CD1E7A0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5B5AB7F-0012-4FE1-8963-D9A5D7B21C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DFB9FD-1D2C-4B1B-B90C-1973D31DECE5}" type="datetimeFigureOut">
              <a:rPr lang="cs-CZ" smtClean="0"/>
              <a:t>18.07.2019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45FB74E-CAD1-47DF-A988-C8D256F841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141EA25-48A3-4610-AAAC-7EC1E3C4EC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B3E93-04CA-4737-BCDD-26289A93A4A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536536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B57EA18-8985-49B4-8F13-CCE4290B6D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AF76822B-77F0-422A-865E-B4BCEFD307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F257980-EC14-4445-83C1-9875E61867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DFB9FD-1D2C-4B1B-B90C-1973D31DECE5}" type="datetimeFigureOut">
              <a:rPr lang="cs-CZ" smtClean="0"/>
              <a:t>18.07.2019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874BD69-9565-4E5B-8259-A6CC1147D9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24344C2-DC23-4D52-BFB7-21902E3C19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B3E93-04CA-4737-BCDD-26289A93A4A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494292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C7B77C5-2722-4BCA-AF4B-A8C6AFDC62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48383B9-C1A9-46E4-B603-B2AD6813EFC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AFC587AF-2513-4DD5-B61C-831370DF17C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25A2AE33-0C42-4DEB-B725-BF95F1E07C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DFB9FD-1D2C-4B1B-B90C-1973D31DECE5}" type="datetimeFigureOut">
              <a:rPr lang="cs-CZ" smtClean="0"/>
              <a:t>18.07.2019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525C0B0D-FED1-47EE-88B5-D1395CD358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371091A0-317B-4F28-8FB6-2E630E882F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B3E93-04CA-4737-BCDD-26289A93A4A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9085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115EB96-7D1F-4E4F-B328-78BCEABE90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F8971286-883F-4113-B91C-41D6522D5E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E44CFDC6-F1D5-4480-A895-E17CCB810A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DE5F4499-E600-466D-96D2-09B6CADC3F1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4D20CFF6-78F6-4FC7-B8CC-D37938642A1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7BF3B937-51D1-41FC-90F5-77EDD5632A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DFB9FD-1D2C-4B1B-B90C-1973D31DECE5}" type="datetimeFigureOut">
              <a:rPr lang="cs-CZ" smtClean="0"/>
              <a:t>18.07.2019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1193E237-AD1B-4A4C-97F6-925E8FB358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9EE4A542-F5DE-47CF-9AB3-102650F8F1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B3E93-04CA-4737-BCDD-26289A93A4A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747101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96E58A0-7FF9-4C5C-9849-E1A70E2DEA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0FF7E3ED-36C5-4A2A-80A5-2F55565235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DFB9FD-1D2C-4B1B-B90C-1973D31DECE5}" type="datetimeFigureOut">
              <a:rPr lang="cs-CZ" smtClean="0"/>
              <a:t>18.07.2019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1FDD7864-6B5F-4EC1-ACD7-685116797A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DB8C3BF7-C2B4-4024-8CEA-234B0BEBD3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B3E93-04CA-4737-BCDD-26289A93A4A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548626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065BE6FB-04B1-4303-8D06-7A3956EDDA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DFB9FD-1D2C-4B1B-B90C-1973D31DECE5}" type="datetimeFigureOut">
              <a:rPr lang="cs-CZ" smtClean="0"/>
              <a:t>18.07.2019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297B22AC-BA0F-4D10-A7C6-01C25311E9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0C38190F-C564-42C0-9B81-ABAD429F10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B3E93-04CA-4737-BCDD-26289A93A4A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454639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19EED2E-176C-4042-91A4-3BE456292B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CAFA10A-FF4B-4FDC-B414-3D888660D3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F4DC8EB1-C61A-457D-B1B8-B031B156340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A41809EB-089C-4399-9D39-C064EC054A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DFB9FD-1D2C-4B1B-B90C-1973D31DECE5}" type="datetimeFigureOut">
              <a:rPr lang="cs-CZ" smtClean="0"/>
              <a:t>18.07.2019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1236B2AB-F483-4DF1-9E57-3091DD3289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475137D5-F427-44BD-85C3-55232B9373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B3E93-04CA-4737-BCDD-26289A93A4A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724698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1233D09-32AC-41DD-98FC-D16247194D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85E4BFE2-838F-4C25-B01C-2B517EFE3D8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F300E0D2-2476-4210-B74C-05317FEC935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8E0AF390-6D43-45A4-A1AF-F92B1FBBA0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DFB9FD-1D2C-4B1B-B90C-1973D31DECE5}" type="datetimeFigureOut">
              <a:rPr lang="cs-CZ" smtClean="0"/>
              <a:t>18.07.2019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6F556875-B2F0-4106-9D37-D737A900EB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B8C825A8-BCF7-4152-86C1-B4E2A0CC52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B3E93-04CA-4737-BCDD-26289A93A4A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811631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AFEDCD1E-C5A7-4462-BD2A-D456F75CA3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63784ED1-5777-480B-96C7-48261F6519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1473228-4715-4C9B-BAD9-6897BE68985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DFB9FD-1D2C-4B1B-B90C-1973D31DECE5}" type="datetimeFigureOut">
              <a:rPr lang="cs-CZ" smtClean="0"/>
              <a:t>18.07.2019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4BA7D4C-6114-47F6-8207-310259B2DE5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A6CFFD2-E36D-4945-A8A5-69A8233CB1B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EB3E93-04CA-4737-BCDD-26289A93A4A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809370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g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jpeg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jpeg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102B451-BD06-4009-A63E-F28D37172E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87735" y="1969022"/>
            <a:ext cx="9144000" cy="2287562"/>
          </a:xfrm>
        </p:spPr>
        <p:txBody>
          <a:bodyPr>
            <a:normAutofit fontScale="90000"/>
          </a:bodyPr>
          <a:lstStyle/>
          <a:p>
            <a:r>
              <a:rPr lang="cs-CZ" b="1" dirty="0"/>
              <a:t>Retenční nádrž </a:t>
            </a:r>
            <a:r>
              <a:rPr lang="cs-CZ" b="1" dirty="0" err="1"/>
              <a:t>Třtí</a:t>
            </a:r>
            <a:r>
              <a:rPr lang="cs-CZ" b="1" dirty="0"/>
              <a:t> </a:t>
            </a:r>
            <a:br>
              <a:rPr lang="cs-CZ" b="1" dirty="0"/>
            </a:br>
            <a:r>
              <a:rPr lang="cs-CZ" b="1" dirty="0"/>
              <a:t>na</a:t>
            </a:r>
            <a:br>
              <a:rPr lang="cs-CZ" b="1" dirty="0"/>
            </a:br>
            <a:r>
              <a:rPr lang="cs-CZ" b="1" dirty="0"/>
              <a:t> </a:t>
            </a:r>
            <a:r>
              <a:rPr lang="cs-CZ" b="1" dirty="0" err="1"/>
              <a:t>Cehnickém</a:t>
            </a:r>
            <a:r>
              <a:rPr lang="cs-CZ" b="1" dirty="0"/>
              <a:t> potoce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FA236FB3-1C43-41CB-A676-2F2186FC93F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54628" y="5132259"/>
            <a:ext cx="9144000" cy="774019"/>
          </a:xfrm>
        </p:spPr>
        <p:txBody>
          <a:bodyPr>
            <a:normAutofit fontScale="92500" lnSpcReduction="10000"/>
          </a:bodyPr>
          <a:lstStyle/>
          <a:p>
            <a:r>
              <a:rPr lang="cs-CZ" dirty="0"/>
              <a:t>Administrátor akce: Universal </a:t>
            </a:r>
            <a:r>
              <a:rPr lang="cs-CZ" dirty="0" err="1"/>
              <a:t>Solutions</a:t>
            </a:r>
            <a:r>
              <a:rPr lang="cs-CZ" dirty="0"/>
              <a:t> s.r.o. </a:t>
            </a:r>
          </a:p>
          <a:p>
            <a:r>
              <a:rPr lang="cs-CZ" dirty="0"/>
              <a:t>Realizace stavebních prací: </a:t>
            </a:r>
            <a:r>
              <a:rPr lang="cs-CZ" dirty="0" err="1"/>
              <a:t>Hydro&amp;Kov</a:t>
            </a:r>
            <a:r>
              <a:rPr lang="cs-CZ" dirty="0"/>
              <a:t> s.r.o. </a:t>
            </a:r>
          </a:p>
          <a:p>
            <a:endParaRPr lang="cs-CZ" dirty="0"/>
          </a:p>
          <a:p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0DC97C77-4FBA-44C5-B57B-7B9C128AB76A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9"/>
          <a:stretch>
            <a:fillRect/>
          </a:stretch>
        </p:blipFill>
        <p:spPr bwMode="auto">
          <a:xfrm>
            <a:off x="3503159" y="457200"/>
            <a:ext cx="4924425" cy="6191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163662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947D8E5-7537-449C-8062-4700DFA5B0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/>
              <a:t>Fotodokumentace současného stavu </a:t>
            </a:r>
          </a:p>
        </p:txBody>
      </p:sp>
      <p:pic>
        <p:nvPicPr>
          <p:cNvPr id="5" name="Zástupný obsah 4" descr="Obsah obrázku tráva, exteriér, obloha, země&#10;&#10;Popis byl vytvořen automaticky">
            <a:extLst>
              <a:ext uri="{FF2B5EF4-FFF2-40B4-BE49-F238E27FC236}">
                <a16:creationId xmlns:a16="http://schemas.microsoft.com/office/drawing/2014/main" id="{490B8DBA-DC09-4940-A617-08CE8966427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085" y="1424409"/>
            <a:ext cx="5716915" cy="4284868"/>
          </a:xfrm>
        </p:spPr>
      </p:pic>
      <p:pic>
        <p:nvPicPr>
          <p:cNvPr id="7" name="Obrázek 6" descr="Obsah obrázku tráva, exteriér, příroda, strom&#10;&#10;Popis byl vytvořen automaticky">
            <a:extLst>
              <a:ext uri="{FF2B5EF4-FFF2-40B4-BE49-F238E27FC236}">
                <a16:creationId xmlns:a16="http://schemas.microsoft.com/office/drawing/2014/main" id="{8C018DE3-344E-4F78-8A9D-B00960BBB4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3056" y="1424409"/>
            <a:ext cx="5716915" cy="4284867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DC59C833-F23A-48F7-AD96-90AEC2FF5E75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9"/>
          <a:stretch>
            <a:fillRect/>
          </a:stretch>
        </p:blipFill>
        <p:spPr bwMode="auto">
          <a:xfrm>
            <a:off x="3240444" y="55562"/>
            <a:ext cx="4924425" cy="6191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304170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281DB87-9AC6-4FF4-82A5-8D926106C7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642" y="587375"/>
            <a:ext cx="10515600" cy="1325563"/>
          </a:xfrm>
        </p:spPr>
        <p:txBody>
          <a:bodyPr/>
          <a:lstStyle/>
          <a:p>
            <a:pPr algn="ctr"/>
            <a:r>
              <a:rPr lang="cs-CZ" b="1" dirty="0"/>
              <a:t>Finanční náročnost projektu </a:t>
            </a:r>
          </a:p>
        </p:txBody>
      </p:sp>
      <p:sp>
        <p:nvSpPr>
          <p:cNvPr id="11" name="Zástupný obsah 10">
            <a:extLst>
              <a:ext uri="{FF2B5EF4-FFF2-40B4-BE49-F238E27FC236}">
                <a16:creationId xmlns:a16="http://schemas.microsoft.com/office/drawing/2014/main" id="{636DF36D-2B37-4A72-BD11-09660931FD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Celkové náklady projektu			15 951 362,00 Kč</a:t>
            </a:r>
          </a:p>
          <a:p>
            <a:r>
              <a:rPr lang="cs-CZ" dirty="0"/>
              <a:t>Finanční podpora EU z OPŽP			13 558 657,70 Kč	 </a:t>
            </a:r>
          </a:p>
          <a:p>
            <a:r>
              <a:rPr lang="cs-CZ" dirty="0"/>
              <a:t>Spolufinancování obce				  2 392 704,30 Kč</a:t>
            </a:r>
          </a:p>
        </p:txBody>
      </p:sp>
      <p:pic>
        <p:nvPicPr>
          <p:cNvPr id="12" name="Obrázek 11">
            <a:extLst>
              <a:ext uri="{FF2B5EF4-FFF2-40B4-BE49-F238E27FC236}">
                <a16:creationId xmlns:a16="http://schemas.microsoft.com/office/drawing/2014/main" id="{BE6399F3-71C6-4FEF-806F-7EEE324A98DC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9"/>
          <a:stretch>
            <a:fillRect/>
          </a:stretch>
        </p:blipFill>
        <p:spPr bwMode="auto">
          <a:xfrm>
            <a:off x="3240444" y="55562"/>
            <a:ext cx="4924425" cy="619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Zástupný obsah 4" descr="Obsah obrázku tráva, exteriér, obloha, pole&#10;&#10;Popis byl vytvořen automaticky">
            <a:extLst>
              <a:ext uri="{FF2B5EF4-FFF2-40B4-BE49-F238E27FC236}">
                <a16:creationId xmlns:a16="http://schemas.microsoft.com/office/drawing/2014/main" id="{4898A005-EED6-45CE-A0BA-683104DB319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2896" y="3429000"/>
            <a:ext cx="8274697" cy="3003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89083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3B7C6D0-3733-4B0F-8EDD-395E54E566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308" y="583238"/>
            <a:ext cx="10515600" cy="1325563"/>
          </a:xfrm>
        </p:spPr>
        <p:txBody>
          <a:bodyPr/>
          <a:lstStyle/>
          <a:p>
            <a:pPr algn="ctr"/>
            <a:r>
              <a:rPr lang="cs-CZ" b="1" dirty="0"/>
              <a:t>Děkuji za pozornost.</a:t>
            </a:r>
          </a:p>
        </p:txBody>
      </p:sp>
      <p:pic>
        <p:nvPicPr>
          <p:cNvPr id="13" name="Zástupný obsah 12" descr="Obsah obrázku tráva, exteriér, příroda, strom&#10;&#10;Popis byl vytvořen automaticky">
            <a:extLst>
              <a:ext uri="{FF2B5EF4-FFF2-40B4-BE49-F238E27FC236}">
                <a16:creationId xmlns:a16="http://schemas.microsoft.com/office/drawing/2014/main" id="{24D1EA30-28E9-484F-B9A1-0DD567D9506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8308" y="1908801"/>
            <a:ext cx="5805600" cy="4351338"/>
          </a:xfrm>
        </p:spPr>
      </p:pic>
      <p:pic>
        <p:nvPicPr>
          <p:cNvPr id="14" name="Obrázek 13">
            <a:extLst>
              <a:ext uri="{FF2B5EF4-FFF2-40B4-BE49-F238E27FC236}">
                <a16:creationId xmlns:a16="http://schemas.microsoft.com/office/drawing/2014/main" id="{B2E05F43-F864-4529-9F38-61D7EED1AD67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9"/>
          <a:stretch>
            <a:fillRect/>
          </a:stretch>
        </p:blipFill>
        <p:spPr bwMode="auto">
          <a:xfrm>
            <a:off x="3240444" y="55562"/>
            <a:ext cx="4924425" cy="6191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338225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425BC95-6B77-4262-9F63-9D3DCDE4B5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5920" y="663189"/>
            <a:ext cx="10515600" cy="1325563"/>
          </a:xfrm>
        </p:spPr>
        <p:txBody>
          <a:bodyPr/>
          <a:lstStyle/>
          <a:p>
            <a:pPr algn="ctr"/>
            <a:r>
              <a:rPr lang="cs-CZ" b="1" dirty="0"/>
              <a:t>Výchozí stav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66241F5-30C2-43C7-B5BB-6C4804DF11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206059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cs-CZ" dirty="0"/>
              <a:t>Před realizací byl rybník bez vody. Zdrž rybníka byla rovnoměrně zabahněna v celé ploše až do výšky původní hladiny rybníka.</a:t>
            </a:r>
          </a:p>
          <a:p>
            <a:pPr algn="just"/>
            <a:r>
              <a:rPr lang="cs-CZ" dirty="0"/>
              <a:t>Hloubka sedimentu byla od 0,9 m do 1,3 m. </a:t>
            </a:r>
          </a:p>
          <a:p>
            <a:pPr algn="just"/>
            <a:r>
              <a:rPr lang="cs-CZ" dirty="0"/>
              <a:t>Rybník neměl výpustní zařízení, voda z </a:t>
            </a:r>
            <a:r>
              <a:rPr lang="cs-CZ" dirty="0" err="1"/>
              <a:t>Cehnického</a:t>
            </a:r>
            <a:r>
              <a:rPr lang="cs-CZ" dirty="0"/>
              <a:t> potoka přetékala přes poškozený bezpečnostní přeliv v severovýchodním rohu rybníka.</a:t>
            </a:r>
          </a:p>
          <a:p>
            <a:pPr algn="just"/>
            <a:r>
              <a:rPr lang="cs-CZ" dirty="0"/>
              <a:t>Ohrožené území před navrženým opatřením bylo 2,6 ha.  </a:t>
            </a:r>
          </a:p>
          <a:p>
            <a:pPr algn="just"/>
            <a:r>
              <a:rPr lang="cs-CZ" dirty="0"/>
              <a:t>Koruna hráze byla nezpevněná šířky cca 2,0 m - 3,0 m. Na několika místech byla poškozená s viditelnými průlehy a menšími průrvami. </a:t>
            </a:r>
          </a:p>
          <a:p>
            <a:pPr algn="just"/>
            <a:r>
              <a:rPr lang="cs-CZ" dirty="0"/>
              <a:t>Na hrázi byly vzrostlé staré a poškozené stromy. Bylo patrné, </a:t>
            </a:r>
            <a:br>
              <a:rPr lang="cs-CZ" dirty="0"/>
            </a:br>
            <a:r>
              <a:rPr lang="cs-CZ" dirty="0"/>
              <a:t>že pod vykotlanými kořeny stromů dříve pronikala voda skrz hrázové těleso. </a:t>
            </a:r>
          </a:p>
          <a:p>
            <a:pPr algn="just"/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4EDA3C1A-E812-43C6-8C92-E7CC25FC1028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9"/>
          <a:stretch>
            <a:fillRect/>
          </a:stretch>
        </p:blipFill>
        <p:spPr bwMode="auto">
          <a:xfrm>
            <a:off x="3541508" y="207191"/>
            <a:ext cx="4924425" cy="6191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731671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21EF04A-82C0-4B13-8289-DCCB4A0545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66531"/>
            <a:ext cx="10515600" cy="716317"/>
          </a:xfrm>
        </p:spPr>
        <p:txBody>
          <a:bodyPr/>
          <a:lstStyle/>
          <a:p>
            <a:pPr algn="ctr"/>
            <a:r>
              <a:rPr lang="cs-CZ" b="1" dirty="0"/>
              <a:t>Fotodokumentace výchozího stavu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0A5BDBB8-6C6D-49DD-AC68-220BCC7107A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9"/>
          <a:stretch>
            <a:fillRect/>
          </a:stretch>
        </p:blipFill>
        <p:spPr bwMode="auto">
          <a:xfrm>
            <a:off x="3344539" y="-98"/>
            <a:ext cx="4924425" cy="619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Obrázek 10" descr="Obsah obrázku exteriér, strom, tráva, obloha&#10;&#10;Popis byl vytvořen automaticky">
            <a:extLst>
              <a:ext uri="{FF2B5EF4-FFF2-40B4-BE49-F238E27FC236}">
                <a16:creationId xmlns:a16="http://schemas.microsoft.com/office/drawing/2014/main" id="{F264AED5-BD6C-48A8-BA4F-8B14E089DC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595" y="1182848"/>
            <a:ext cx="7210340" cy="4806892"/>
          </a:xfrm>
          <a:prstGeom prst="rect">
            <a:avLst/>
          </a:prstGeom>
        </p:spPr>
      </p:pic>
      <p:pic>
        <p:nvPicPr>
          <p:cNvPr id="13" name="Obrázek 12" descr="Obsah obrázku strom, exteriér, tráva, obloha&#10;&#10;Popis byl vytvořen automaticky">
            <a:extLst>
              <a:ext uri="{FF2B5EF4-FFF2-40B4-BE49-F238E27FC236}">
                <a16:creationId xmlns:a16="http://schemas.microsoft.com/office/drawing/2014/main" id="{7E6CCB48-6967-4773-8706-CC1159F2FA7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6318" y="1182848"/>
            <a:ext cx="3160099" cy="4740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19731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998AE3E-6C01-4495-A94D-81B5AC0354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/>
              <a:t>Fotodokumentace výchozího stavu</a:t>
            </a:r>
          </a:p>
        </p:txBody>
      </p:sp>
      <p:pic>
        <p:nvPicPr>
          <p:cNvPr id="5" name="Zástupný obsah 4" descr="Obsah obrázku tráva, strom, exteriér, obloha&#10;&#10;Popis byl vytvořen automaticky">
            <a:extLst>
              <a:ext uri="{FF2B5EF4-FFF2-40B4-BE49-F238E27FC236}">
                <a16:creationId xmlns:a16="http://schemas.microsoft.com/office/drawing/2014/main" id="{B0D672A6-EF96-4156-9B01-BA5C13C054D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2676" y="1460580"/>
            <a:ext cx="7713307" cy="5142205"/>
          </a:xfr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CBD30985-1047-471B-8123-1E105C8CA9F9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9"/>
          <a:stretch>
            <a:fillRect/>
          </a:stretch>
        </p:blipFill>
        <p:spPr bwMode="auto">
          <a:xfrm>
            <a:off x="3240444" y="55562"/>
            <a:ext cx="4924425" cy="619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Obrázek 9" descr="Obsah obrázku strom, exteriér, tráva, obloha&#10;&#10;Popis byl vytvořen automaticky">
            <a:extLst>
              <a:ext uri="{FF2B5EF4-FFF2-40B4-BE49-F238E27FC236}">
                <a16:creationId xmlns:a16="http://schemas.microsoft.com/office/drawing/2014/main" id="{1D3F0BB1-1BB6-4B8B-A1B4-4295E3FCF1C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942" y="1460581"/>
            <a:ext cx="3461657" cy="5145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25032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E85B7D1-CC7A-48D6-9080-784C990339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/>
              <a:t>Fotodokumentace výchozího stavu</a:t>
            </a:r>
          </a:p>
        </p:txBody>
      </p:sp>
      <p:pic>
        <p:nvPicPr>
          <p:cNvPr id="5" name="Zástupný obsah 4" descr="Obsah obrázku tráva, exteriér, strom, obloha&#10;&#10;Popis byl vytvořen automaticky">
            <a:extLst>
              <a:ext uri="{FF2B5EF4-FFF2-40B4-BE49-F238E27FC236}">
                <a16:creationId xmlns:a16="http://schemas.microsoft.com/office/drawing/2014/main" id="{DB3C10E3-FCB8-4099-8B5B-78264A369DD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2295" y="1313419"/>
            <a:ext cx="4236297" cy="2824198"/>
          </a:xfr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664E4C85-917C-41FE-8008-012ACAEAD8B8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9"/>
          <a:stretch>
            <a:fillRect/>
          </a:stretch>
        </p:blipFill>
        <p:spPr bwMode="auto">
          <a:xfrm>
            <a:off x="3240444" y="55562"/>
            <a:ext cx="4924425" cy="619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Obrázek 7" descr="Obsah obrázku strom, tráva, exteriér, obloha&#10;&#10;Popis byl vytvořen automaticky">
            <a:extLst>
              <a:ext uri="{FF2B5EF4-FFF2-40B4-BE49-F238E27FC236}">
                <a16:creationId xmlns:a16="http://schemas.microsoft.com/office/drawing/2014/main" id="{34EE7E59-6E63-4534-ACE7-CCDF236F134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1506" y="1313419"/>
            <a:ext cx="4236297" cy="2824198"/>
          </a:xfrm>
          <a:prstGeom prst="rect">
            <a:avLst/>
          </a:prstGeom>
        </p:spPr>
      </p:pic>
      <p:pic>
        <p:nvPicPr>
          <p:cNvPr id="10" name="Obrázek 9" descr="Obsah obrázku strom, exteriér, tráva, obloha&#10;&#10;Popis byl vytvořen automaticky">
            <a:extLst>
              <a:ext uri="{FF2B5EF4-FFF2-40B4-BE49-F238E27FC236}">
                <a16:creationId xmlns:a16="http://schemas.microsoft.com/office/drawing/2014/main" id="{1697AAAB-EB16-4A85-B917-114CCF06F3E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871"/>
          <a:stretch/>
        </p:blipFill>
        <p:spPr>
          <a:xfrm>
            <a:off x="1122295" y="4033803"/>
            <a:ext cx="4236296" cy="2601889"/>
          </a:xfrm>
          <a:prstGeom prst="rect">
            <a:avLst/>
          </a:prstGeom>
        </p:spPr>
      </p:pic>
      <p:pic>
        <p:nvPicPr>
          <p:cNvPr id="12" name="Obrázek 11" descr="Obsah obrázku strom, tráva, exteriér, obloha&#10;&#10;Popis byl vytvořen automaticky">
            <a:extLst>
              <a:ext uri="{FF2B5EF4-FFF2-40B4-BE49-F238E27FC236}">
                <a16:creationId xmlns:a16="http://schemas.microsoft.com/office/drawing/2014/main" id="{5B8E0293-8A0C-4A90-B55A-62112F24CAE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904"/>
          <a:stretch/>
        </p:blipFill>
        <p:spPr>
          <a:xfrm>
            <a:off x="6761508" y="3978241"/>
            <a:ext cx="4236295" cy="2657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05140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9450F50-95E9-4FA9-81C1-AFAAF8B4A7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9419" y="587374"/>
            <a:ext cx="10515600" cy="1325563"/>
          </a:xfrm>
        </p:spPr>
        <p:txBody>
          <a:bodyPr/>
          <a:lstStyle/>
          <a:p>
            <a:pPr algn="ctr"/>
            <a:r>
              <a:rPr lang="cs-CZ" b="1" dirty="0"/>
              <a:t>Fotodokumentace výchozího stavu</a:t>
            </a:r>
          </a:p>
        </p:txBody>
      </p:sp>
      <p:pic>
        <p:nvPicPr>
          <p:cNvPr id="5" name="Zástupný obsah 4" descr="Obsah obrázku tráva, exteriér, skála, strom&#10;&#10;Popis byl vytvořen automaticky">
            <a:extLst>
              <a:ext uri="{FF2B5EF4-FFF2-40B4-BE49-F238E27FC236}">
                <a16:creationId xmlns:a16="http://schemas.microsoft.com/office/drawing/2014/main" id="{64CEBF52-C678-49DF-AA2F-0DBB78FC25E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101590" y="2292281"/>
            <a:ext cx="3733283" cy="2799961"/>
          </a:xfrm>
        </p:spPr>
      </p:pic>
      <p:pic>
        <p:nvPicPr>
          <p:cNvPr id="7" name="Obrázek 6" descr="Obsah obrázku strom, exteriér, rostlina&#10;&#10;Popis byl vytvořen automaticky">
            <a:extLst>
              <a:ext uri="{FF2B5EF4-FFF2-40B4-BE49-F238E27FC236}">
                <a16:creationId xmlns:a16="http://schemas.microsoft.com/office/drawing/2014/main" id="{057D0A52-A0B0-4042-AEA7-DC271889A2E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68"/>
          <a:stretch/>
        </p:blipFill>
        <p:spPr>
          <a:xfrm rot="5400000">
            <a:off x="46533" y="2264183"/>
            <a:ext cx="3733282" cy="2856161"/>
          </a:xfrm>
          <a:prstGeom prst="rect">
            <a:avLst/>
          </a:prstGeom>
        </p:spPr>
      </p:pic>
      <p:pic>
        <p:nvPicPr>
          <p:cNvPr id="9" name="Obrázek 8" descr="Obsah obrázku exteriér, strom, tráva, obloha&#10;&#10;Popis byl vytvořen automaticky">
            <a:extLst>
              <a:ext uri="{FF2B5EF4-FFF2-40B4-BE49-F238E27FC236}">
                <a16:creationId xmlns:a16="http://schemas.microsoft.com/office/drawing/2014/main" id="{CC9283A6-54E3-4557-A93D-FE842896812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3736" y="1825622"/>
            <a:ext cx="4977708" cy="3733281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6F889698-E600-4494-9096-8B3BF71C277A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9"/>
          <a:stretch>
            <a:fillRect/>
          </a:stretch>
        </p:blipFill>
        <p:spPr bwMode="auto">
          <a:xfrm>
            <a:off x="3240444" y="55562"/>
            <a:ext cx="4924425" cy="6191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095162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8721D16-8133-4F68-AB82-A12C78C193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7"/>
            <a:ext cx="10515600" cy="1009651"/>
          </a:xfrm>
        </p:spPr>
        <p:txBody>
          <a:bodyPr/>
          <a:lstStyle/>
          <a:p>
            <a:pPr algn="ctr"/>
            <a:r>
              <a:rPr lang="cs-CZ" b="1" dirty="0"/>
              <a:t>Účel stavby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3F432C3-32A0-46CF-9164-1107B11FEF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cs-CZ" dirty="0"/>
              <a:t>Účelem stavby je ochrana obce Cehnice v zátopové oblasti </a:t>
            </a:r>
            <a:r>
              <a:rPr lang="cs-CZ" dirty="0" err="1"/>
              <a:t>Cehnického</a:t>
            </a:r>
            <a:r>
              <a:rPr lang="cs-CZ" dirty="0"/>
              <a:t> potoka. Jedná se o dokončení kompletního rozsahu protipovodňových opatření. </a:t>
            </a:r>
          </a:p>
          <a:p>
            <a:pPr algn="just"/>
            <a:r>
              <a:rPr lang="cs-CZ" dirty="0"/>
              <a:t>Projekt řeší opravu a odtěžení velkého množství sedimentu z rybníka </a:t>
            </a:r>
            <a:r>
              <a:rPr lang="cs-CZ" dirty="0" err="1"/>
              <a:t>Třtí</a:t>
            </a:r>
            <a:r>
              <a:rPr lang="cs-CZ" dirty="0"/>
              <a:t>, který je průtočným rybníkem a k jeho napájení slouží </a:t>
            </a:r>
            <a:r>
              <a:rPr lang="cs-CZ" dirty="0" err="1"/>
              <a:t>Cehnický</a:t>
            </a:r>
            <a:r>
              <a:rPr lang="cs-CZ" dirty="0"/>
              <a:t> potok. </a:t>
            </a:r>
          </a:p>
          <a:p>
            <a:pPr algn="just"/>
            <a:r>
              <a:rPr lang="cs-CZ" dirty="0"/>
              <a:t>Realizací projektu vznikne retenční nádrž - vodní plocha stálého nadržení o objemu 11 401 m3 a dále volný retenční objem </a:t>
            </a:r>
            <a:br>
              <a:rPr lang="cs-CZ" dirty="0"/>
            </a:br>
            <a:r>
              <a:rPr lang="cs-CZ" dirty="0"/>
              <a:t>nad hladinou stálého nadržení o objemu 50 363 m3. </a:t>
            </a:r>
          </a:p>
          <a:p>
            <a:pPr algn="just"/>
            <a:r>
              <a:rPr lang="cs-CZ" dirty="0"/>
              <a:t>V </a:t>
            </a:r>
            <a:r>
              <a:rPr lang="cs-CZ" dirty="0" err="1"/>
              <a:t>nátokové</a:t>
            </a:r>
            <a:r>
              <a:rPr lang="cs-CZ" dirty="0"/>
              <a:t> části nádrže budou provedena revitalizační opatření – revitalizace toku, tůňky a také mokřad.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0253ECE6-9558-4F6D-A6DC-66A473C862DC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9"/>
          <a:stretch>
            <a:fillRect/>
          </a:stretch>
        </p:blipFill>
        <p:spPr bwMode="auto">
          <a:xfrm>
            <a:off x="3240444" y="55562"/>
            <a:ext cx="4924425" cy="6191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907370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56FE83C-DF88-4BAF-8975-82CA2BAB7C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83345"/>
            <a:ext cx="10515600" cy="1325563"/>
          </a:xfrm>
        </p:spPr>
        <p:txBody>
          <a:bodyPr/>
          <a:lstStyle/>
          <a:p>
            <a:pPr algn="ctr"/>
            <a:r>
              <a:rPr lang="cs-CZ" b="1" dirty="0"/>
              <a:t>Fotodokumentace z realizace akce</a:t>
            </a:r>
          </a:p>
        </p:txBody>
      </p:sp>
      <p:pic>
        <p:nvPicPr>
          <p:cNvPr id="5" name="Zástupný obsah 4" descr="Obsah obrázku exteriér, obloha, sníh, strom&#10;&#10;Popis byl vytvořen automaticky">
            <a:extLst>
              <a:ext uri="{FF2B5EF4-FFF2-40B4-BE49-F238E27FC236}">
                <a16:creationId xmlns:a16="http://schemas.microsoft.com/office/drawing/2014/main" id="{5697FC2B-46E3-4B0D-9D24-00EB00E0385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9479" y="1457421"/>
            <a:ext cx="3687925" cy="4917234"/>
          </a:xfrm>
        </p:spPr>
      </p:pic>
      <p:pic>
        <p:nvPicPr>
          <p:cNvPr id="7" name="Obrázek 6" descr="Obsah obrázku exteriér, obloha, tráva, země&#10;&#10;Popis byl vytvořen automaticky">
            <a:extLst>
              <a:ext uri="{FF2B5EF4-FFF2-40B4-BE49-F238E27FC236}">
                <a16:creationId xmlns:a16="http://schemas.microsoft.com/office/drawing/2014/main" id="{01B88213-A2AA-4C48-A230-976634A1FEB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205" y="1457422"/>
            <a:ext cx="3687925" cy="4917233"/>
          </a:xfrm>
          <a:prstGeom prst="rect">
            <a:avLst/>
          </a:prstGeom>
        </p:spPr>
      </p:pic>
      <p:pic>
        <p:nvPicPr>
          <p:cNvPr id="9" name="Obrázek 8" descr="Obsah obrázku obloha, exteriér, země, příroda&#10;&#10;Popis byl vytvořen automaticky">
            <a:extLst>
              <a:ext uri="{FF2B5EF4-FFF2-40B4-BE49-F238E27FC236}">
                <a16:creationId xmlns:a16="http://schemas.microsoft.com/office/drawing/2014/main" id="{57EFDA9F-5796-4158-AF5C-EE7EE21EE43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0736" y="1457421"/>
            <a:ext cx="3687925" cy="4917233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09FC0C78-1E13-4BA5-ADD8-BE6ABBE81993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9"/>
          <a:stretch>
            <a:fillRect/>
          </a:stretch>
        </p:blipFill>
        <p:spPr bwMode="auto">
          <a:xfrm>
            <a:off x="3240444" y="55562"/>
            <a:ext cx="4924425" cy="6191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271563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AB4219F-464C-4EEE-AD20-9FFBC010C3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2365" y="973269"/>
            <a:ext cx="10515600" cy="1325563"/>
          </a:xfrm>
        </p:spPr>
        <p:txBody>
          <a:bodyPr/>
          <a:lstStyle/>
          <a:p>
            <a:pPr algn="ctr"/>
            <a:r>
              <a:rPr lang="cs-CZ" b="1" dirty="0"/>
              <a:t>Cíl projektu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E164FF5-D880-45D4-990E-4B2629E0BD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818701"/>
            <a:ext cx="10515600" cy="3358262"/>
          </a:xfrm>
        </p:spPr>
        <p:txBody>
          <a:bodyPr>
            <a:normAutofit/>
          </a:bodyPr>
          <a:lstStyle/>
          <a:p>
            <a:pPr algn="just"/>
            <a:r>
              <a:rPr lang="cs-CZ" dirty="0"/>
              <a:t>Cílem projektu je dokončení kompletního rozsahu protipovodňových opatření. Projekt řeší opravu a odtěžení velkého množství sedimentu  z rybníka Třtí, který je průtočným rybníkem a k jeho napájení slouží </a:t>
            </a:r>
            <a:r>
              <a:rPr lang="cs-CZ" dirty="0" err="1"/>
              <a:t>Cehnický</a:t>
            </a:r>
            <a:r>
              <a:rPr lang="cs-CZ" dirty="0"/>
              <a:t> potok. Realizací projektu vznikne retenční nádrž - vodní plocha stálého nadržení o objemu 11 401 m3 a dále volný retenční objem nad hladinou stálého nadržení o objemu 50 363 m3.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517097DE-B057-44EE-8A19-8EA25035C798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9"/>
          <a:stretch>
            <a:fillRect/>
          </a:stretch>
        </p:blipFill>
        <p:spPr bwMode="auto">
          <a:xfrm>
            <a:off x="3240444" y="55562"/>
            <a:ext cx="4924425" cy="6191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84408668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61</TotalTime>
  <Words>286</Words>
  <Application>Microsoft Office PowerPoint</Application>
  <PresentationFormat>Širokoúhlá obrazovka</PresentationFormat>
  <Paragraphs>28</Paragraphs>
  <Slides>12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Motiv Office</vt:lpstr>
      <vt:lpstr>Retenční nádrž Třtí  na  Cehnickém potoce</vt:lpstr>
      <vt:lpstr>Výchozí stav </vt:lpstr>
      <vt:lpstr>Fotodokumentace výchozího stavu</vt:lpstr>
      <vt:lpstr>Fotodokumentace výchozího stavu</vt:lpstr>
      <vt:lpstr>Fotodokumentace výchozího stavu</vt:lpstr>
      <vt:lpstr>Fotodokumentace výchozího stavu</vt:lpstr>
      <vt:lpstr>Účel stavby</vt:lpstr>
      <vt:lpstr>Fotodokumentace z realizace akce</vt:lpstr>
      <vt:lpstr>Cíl projektu</vt:lpstr>
      <vt:lpstr>Fotodokumentace současného stavu </vt:lpstr>
      <vt:lpstr>Finanční náročnost projektu </vt:lpstr>
      <vt:lpstr>Děkuji za pozornost.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Retenční nádrž Třtí na Cehnickém potoce</dc:title>
  <dc:creator>Gabriela Vacíková</dc:creator>
  <cp:lastModifiedBy>Dell</cp:lastModifiedBy>
  <cp:revision>10</cp:revision>
  <cp:lastPrinted>2019-07-18T06:12:39Z</cp:lastPrinted>
  <dcterms:created xsi:type="dcterms:W3CDTF">2019-07-18T05:17:39Z</dcterms:created>
  <dcterms:modified xsi:type="dcterms:W3CDTF">2019-07-18T06:21:54Z</dcterms:modified>
</cp:coreProperties>
</file>