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8" r:id="rId7"/>
    <p:sldId id="259" r:id="rId8"/>
    <p:sldId id="261" r:id="rId9"/>
    <p:sldId id="260" r:id="rId10"/>
    <p:sldId id="262" r:id="rId11"/>
    <p:sldId id="266" r:id="rId12"/>
    <p:sldId id="267" r:id="rId13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0E74DF-32D9-4015-8D48-17BBD120D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80D339-3CB9-4BF6-A71E-E2489B123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64B669-927B-4693-8C06-DB26A9481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A12ADC-DE31-4FD2-8C9A-7DD102CD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38DBD9-EBAF-458C-9110-71EDB69D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68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0D10C-133C-49E4-97F4-E3FA1B6E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87B9023-AEC9-467B-9174-93D21ED88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A06AE1-61B7-42E1-B6CA-EF826B25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D1A174-8A0C-4739-95E8-3E8D07AD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CD4F07-9F54-4C7A-A9F5-AF4EB134A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632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69F68DC-F176-4FBC-BD96-71D5C4F3C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99AA19-CC92-43E4-A5F7-142CD67A2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D708ED-B37F-4503-906A-0025A3480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19A35F-EFE0-42D8-8E1B-5797FAAD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8EE5D3-D943-40C5-9452-2C5A1E345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11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7E0E7-D226-4B62-9882-84FE7FD1E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3AA339-8EBD-4EBE-A14A-825CD1E7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B5AB7F-0012-4FE1-8963-D9A5D7B2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5FB74E-CAD1-47DF-A988-C8D256F84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41EA25-48A3-4610-AAAC-7EC1E3C4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65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57EA18-8985-49B4-8F13-CCE4290B6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76822B-77F0-422A-865E-B4BCEFD30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257980-EC14-4445-83C1-9875E6186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74BD69-9565-4E5B-8259-A6CC1147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4344C2-DC23-4D52-BFB7-21902E3C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42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B77C5-2722-4BCA-AF4B-A8C6AFDC6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8383B9-C1A9-46E4-B603-B2AD6813E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C587AF-2513-4DD5-B61C-831370DF1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A2AE33-0C42-4DEB-B725-BF95F1E0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5C0B0D-FED1-47EE-88B5-D1395CD3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1091A0-317B-4F28-8FB6-2E630E88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85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5EB96-7D1F-4E4F-B328-78BCEABE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971286-883F-4113-B91C-41D6522D5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4CFDC6-F1D5-4480-A895-E17CCB810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E5F4499-E600-466D-96D2-09B6CADC3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D20CFF6-78F6-4FC7-B8CC-D37938642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BF3B937-51D1-41FC-90F5-77EDD5632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193E237-AD1B-4A4C-97F6-925E8FB3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EE4A542-F5DE-47CF-9AB3-102650F8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71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E58A0-7FF9-4C5C-9849-E1A70E2D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FF7E3ED-36C5-4A2A-80A5-2F5556523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DD7864-6B5F-4EC1-ACD7-685116797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B8C3BF7-C2B4-4024-8CEA-234B0BEBD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862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65BE6FB-04B1-4303-8D06-7A3956EDD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97B22AC-BA0F-4D10-A7C6-01C2531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C38190F-C564-42C0-9B81-ABAD429F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46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EED2E-176C-4042-91A4-3BE456292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AFA10A-FF4B-4FDC-B414-3D888660D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DC8EB1-C61A-457D-B1B8-B031B1563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1809EB-089C-4399-9D39-C064EC05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36B2AB-F483-4DF1-9E57-3091DD32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5137D5-F427-44BD-85C3-55232B93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46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233D09-32AC-41DD-98FC-D1624719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E4BFE2-838F-4C25-B01C-2B517EFE3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00E0D2-2476-4210-B74C-05317FEC9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0AF390-6D43-45A4-A1AF-F92B1FBBA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556875-B2F0-4106-9D37-D737A900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C825A8-BCF7-4152-86C1-B4E2A0CC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16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EDCD1E-C5A7-4462-BD2A-D456F75C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784ED1-5777-480B-96C7-48261F651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473228-4715-4C9B-BAD9-6897BE689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FB9FD-1D2C-4B1B-B90C-1973D31DECE5}" type="datetimeFigureOut">
              <a:rPr lang="cs-CZ" smtClean="0"/>
              <a:t>18.07.2019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BA7D4C-6114-47F6-8207-310259B2D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6CFFD2-E36D-4945-A8A5-69A8233CB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B3E93-04CA-4737-BCDD-26289A93A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93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2B451-BD06-4009-A63E-F28D37172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7735" y="1969022"/>
            <a:ext cx="9144000" cy="228756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Retenční nádrž </a:t>
            </a:r>
            <a:r>
              <a:rPr lang="cs-CZ" b="1" dirty="0" err="1"/>
              <a:t>Třtí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na</a:t>
            </a:r>
            <a:br>
              <a:rPr lang="cs-CZ" b="1" dirty="0"/>
            </a:br>
            <a:r>
              <a:rPr lang="cs-CZ" b="1" dirty="0"/>
              <a:t> </a:t>
            </a:r>
            <a:r>
              <a:rPr lang="cs-CZ" b="1" dirty="0" err="1"/>
              <a:t>Cehnickém</a:t>
            </a:r>
            <a:r>
              <a:rPr lang="cs-CZ" b="1" dirty="0"/>
              <a:t> potoce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A236FB3-1C43-41CB-A676-2F2186FC9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4628" y="5132259"/>
            <a:ext cx="9144000" cy="77401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Administrátor akce: Universal </a:t>
            </a:r>
            <a:r>
              <a:rPr lang="cs-CZ" dirty="0" err="1"/>
              <a:t>Solutions</a:t>
            </a:r>
            <a:r>
              <a:rPr lang="cs-CZ" dirty="0"/>
              <a:t> s.r.o. </a:t>
            </a:r>
          </a:p>
          <a:p>
            <a:r>
              <a:rPr lang="cs-CZ" dirty="0"/>
              <a:t>Realizace stavebních prací: </a:t>
            </a:r>
            <a:r>
              <a:rPr lang="cs-CZ" dirty="0" err="1"/>
              <a:t>Hydro&amp;Kov</a:t>
            </a:r>
            <a:r>
              <a:rPr lang="cs-CZ" dirty="0"/>
              <a:t> s.r.o.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C97C77-4FBA-44C5-B57B-7B9C128AB76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503159" y="457200"/>
            <a:ext cx="4924425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366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7D8E5-7537-449C-8062-4700DFA5B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Fotodokumentace současného stavu </a:t>
            </a:r>
          </a:p>
        </p:txBody>
      </p:sp>
      <p:pic>
        <p:nvPicPr>
          <p:cNvPr id="5" name="Zástupný obsah 4" descr="Obsah obrázku tráva, exteriér, obloha, země&#10;&#10;Popis byl vytvořen automaticky">
            <a:extLst>
              <a:ext uri="{FF2B5EF4-FFF2-40B4-BE49-F238E27FC236}">
                <a16:creationId xmlns:a16="http://schemas.microsoft.com/office/drawing/2014/main" id="{490B8DBA-DC09-4940-A617-08CE89664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5" y="1424409"/>
            <a:ext cx="5716915" cy="4284868"/>
          </a:xfrm>
        </p:spPr>
      </p:pic>
      <p:pic>
        <p:nvPicPr>
          <p:cNvPr id="7" name="Obrázek 6" descr="Obsah obrázku tráva, exteriér, příroda, strom&#10;&#10;Popis byl vytvořen automaticky">
            <a:extLst>
              <a:ext uri="{FF2B5EF4-FFF2-40B4-BE49-F238E27FC236}">
                <a16:creationId xmlns:a16="http://schemas.microsoft.com/office/drawing/2014/main" id="{8C018DE3-344E-4F78-8A9D-B00960BBB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56" y="1424409"/>
            <a:ext cx="5716915" cy="42848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C59C833-F23A-48F7-AD96-90AEC2FF5E7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240444" y="55562"/>
            <a:ext cx="4924425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417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81DB87-9AC6-4FF4-82A5-8D926106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42" y="587375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Finanční náročnost projektu 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636DF36D-2B37-4A72-BD11-09660931F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Celkové náklady projektu			15 951 362,00 Kč</a:t>
            </a:r>
          </a:p>
          <a:p>
            <a:r>
              <a:rPr lang="cs-CZ" dirty="0"/>
              <a:t>Finanční podpora EU z OPŽP			13 558 657,70 Kč	 </a:t>
            </a:r>
          </a:p>
          <a:p>
            <a:r>
              <a:rPr lang="cs-CZ" dirty="0"/>
              <a:t>Spolufinancování obce				  2 392 704,30 Kč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E6399F3-71C6-4FEF-806F-7EEE324A98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240444" y="55562"/>
            <a:ext cx="49244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Zástupný obsah 4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4898A005-EED6-45CE-A0BA-683104DB3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6" y="3429000"/>
            <a:ext cx="8274697" cy="30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08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7C6D0-3733-4B0F-8EDD-395E54E56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08" y="58323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Děkuji za pozornost.</a:t>
            </a:r>
          </a:p>
        </p:txBody>
      </p:sp>
      <p:pic>
        <p:nvPicPr>
          <p:cNvPr id="13" name="Zástupný obsah 12" descr="Obsah obrázku tráva, exteriér, příroda, strom&#10;&#10;Popis byl vytvořen automaticky">
            <a:extLst>
              <a:ext uri="{FF2B5EF4-FFF2-40B4-BE49-F238E27FC236}">
                <a16:creationId xmlns:a16="http://schemas.microsoft.com/office/drawing/2014/main" id="{24D1EA30-28E9-484F-B9A1-0DD567D95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08" y="1908801"/>
            <a:ext cx="5805600" cy="4351338"/>
          </a:xfr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2E05F43-F864-4529-9F38-61D7EED1AD6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240444" y="55562"/>
            <a:ext cx="4924425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82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5BC95-6B77-4262-9F63-9D3DCDE4B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20" y="663189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Výchozí stav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6241F5-30C2-43C7-B5BB-6C4804DF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605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Před realizací byl rybník bez vody. Zdrž rybníka byla rovnoměrně zabahněna v celé ploše až do výšky původní hladiny rybníka.</a:t>
            </a:r>
          </a:p>
          <a:p>
            <a:pPr algn="just"/>
            <a:r>
              <a:rPr lang="cs-CZ" dirty="0"/>
              <a:t>Hloubka sedimentu byla od 0,9 m do 1,3 m. </a:t>
            </a:r>
          </a:p>
          <a:p>
            <a:pPr algn="just"/>
            <a:r>
              <a:rPr lang="cs-CZ" dirty="0"/>
              <a:t>Rybník neměl výpustní zařízení, voda z </a:t>
            </a:r>
            <a:r>
              <a:rPr lang="cs-CZ" dirty="0" err="1"/>
              <a:t>Cehnického</a:t>
            </a:r>
            <a:r>
              <a:rPr lang="cs-CZ" dirty="0"/>
              <a:t> potoka přetékala přes poškozený bezpečnostní přeliv v severovýchodním rohu rybníka.</a:t>
            </a:r>
          </a:p>
          <a:p>
            <a:pPr algn="just"/>
            <a:r>
              <a:rPr lang="cs-CZ" dirty="0"/>
              <a:t>Ohrožené území před navrženým opatřením bylo 2,6 ha.  </a:t>
            </a:r>
          </a:p>
          <a:p>
            <a:pPr algn="just"/>
            <a:r>
              <a:rPr lang="cs-CZ" dirty="0"/>
              <a:t>Koruna hráze byla nezpevněná šířky cca 2,0 m - 3,0 m. Na několika místech byla poškozená s viditelnými průlehy a menšími průrvami. </a:t>
            </a:r>
          </a:p>
          <a:p>
            <a:pPr algn="just"/>
            <a:r>
              <a:rPr lang="cs-CZ" dirty="0"/>
              <a:t>Na hrázi byly vzrostlé staré a poškozené stromy. Bylo patrné, </a:t>
            </a:r>
            <a:br>
              <a:rPr lang="cs-CZ" dirty="0"/>
            </a:br>
            <a:r>
              <a:rPr lang="cs-CZ" dirty="0"/>
              <a:t>že pod vykotlanými kořeny stromů dříve pronikala voda skrz hrázové těleso. </a:t>
            </a:r>
          </a:p>
          <a:p>
            <a:pPr algn="just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DA3C1A-E812-43C6-8C92-E7CC25FC10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541508" y="207191"/>
            <a:ext cx="4924425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167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1EF04A-82C0-4B13-8289-DCCB4A05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531"/>
            <a:ext cx="10515600" cy="716317"/>
          </a:xfrm>
        </p:spPr>
        <p:txBody>
          <a:bodyPr/>
          <a:lstStyle/>
          <a:p>
            <a:pPr algn="ctr"/>
            <a:r>
              <a:rPr lang="cs-CZ" b="1" dirty="0"/>
              <a:t>Fotodokumentace výchozího stavu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5BDBB8-6C6D-49DD-AC68-220BCC7107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344539" y="-98"/>
            <a:ext cx="49244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Obsah obrázku exteriér, strom, tráva, obloha&#10;&#10;Popis byl vytvořen automaticky">
            <a:extLst>
              <a:ext uri="{FF2B5EF4-FFF2-40B4-BE49-F238E27FC236}">
                <a16:creationId xmlns:a16="http://schemas.microsoft.com/office/drawing/2014/main" id="{F264AED5-BD6C-48A8-BA4F-8B14E089D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5" y="1182848"/>
            <a:ext cx="7210340" cy="4806892"/>
          </a:xfrm>
          <a:prstGeom prst="rect">
            <a:avLst/>
          </a:prstGeom>
        </p:spPr>
      </p:pic>
      <p:pic>
        <p:nvPicPr>
          <p:cNvPr id="13" name="Obrázek 12" descr="Obsah obrázku strom, exteriér, tráva, obloha&#10;&#10;Popis byl vytvořen automaticky">
            <a:extLst>
              <a:ext uri="{FF2B5EF4-FFF2-40B4-BE49-F238E27FC236}">
                <a16:creationId xmlns:a16="http://schemas.microsoft.com/office/drawing/2014/main" id="{7E6CCB48-6967-4773-8706-CC1159F2F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18" y="1182848"/>
            <a:ext cx="3160099" cy="47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7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98AE3E-6C01-4495-A94D-81B5AC03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Fotodokumentace výchozího stavu</a:t>
            </a:r>
          </a:p>
        </p:txBody>
      </p:sp>
      <p:pic>
        <p:nvPicPr>
          <p:cNvPr id="5" name="Zástupný obsah 4" descr="Obsah obrázku tráva, strom, exteriér, obloha&#10;&#10;Popis byl vytvořen automaticky">
            <a:extLst>
              <a:ext uri="{FF2B5EF4-FFF2-40B4-BE49-F238E27FC236}">
                <a16:creationId xmlns:a16="http://schemas.microsoft.com/office/drawing/2014/main" id="{B0D672A6-EF96-4156-9B01-BA5C13C05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76" y="1460580"/>
            <a:ext cx="7713307" cy="5142205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D30985-1047-471B-8123-1E105C8CA9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240444" y="55562"/>
            <a:ext cx="49244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Obsah obrázku strom, exteriér, tráva, obloha&#10;&#10;Popis byl vytvořen automaticky">
            <a:extLst>
              <a:ext uri="{FF2B5EF4-FFF2-40B4-BE49-F238E27FC236}">
                <a16:creationId xmlns:a16="http://schemas.microsoft.com/office/drawing/2014/main" id="{1D3F0BB1-1BB6-4B8B-A1B4-4295E3FCF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1460581"/>
            <a:ext cx="3461657" cy="514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0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5B7D1-CC7A-48D6-9080-784C99033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Fotodokumentace výchozího stavu</a:t>
            </a:r>
          </a:p>
        </p:txBody>
      </p:sp>
      <p:pic>
        <p:nvPicPr>
          <p:cNvPr id="5" name="Zástupný obsah 4" descr="Obsah obrázku tráva, exteriér, strom, obloha&#10;&#10;Popis byl vytvořen automaticky">
            <a:extLst>
              <a:ext uri="{FF2B5EF4-FFF2-40B4-BE49-F238E27FC236}">
                <a16:creationId xmlns:a16="http://schemas.microsoft.com/office/drawing/2014/main" id="{DB3C10E3-FCB8-4099-8B5B-78264A369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95" y="1313419"/>
            <a:ext cx="4236297" cy="2824198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64E4C85-917C-41FE-8008-012ACAEAD8B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240444" y="55562"/>
            <a:ext cx="49244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Obsah obrázku strom, tráva, exteriér, obloha&#10;&#10;Popis byl vytvořen automaticky">
            <a:extLst>
              <a:ext uri="{FF2B5EF4-FFF2-40B4-BE49-F238E27FC236}">
                <a16:creationId xmlns:a16="http://schemas.microsoft.com/office/drawing/2014/main" id="{34EE7E59-6E63-4534-ACE7-CCDF236F1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06" y="1313419"/>
            <a:ext cx="4236297" cy="2824198"/>
          </a:xfrm>
          <a:prstGeom prst="rect">
            <a:avLst/>
          </a:prstGeom>
        </p:spPr>
      </p:pic>
      <p:pic>
        <p:nvPicPr>
          <p:cNvPr id="10" name="Obrázek 9" descr="Obsah obrázku strom, exteriér, tráva, obloha&#10;&#10;Popis byl vytvořen automaticky">
            <a:extLst>
              <a:ext uri="{FF2B5EF4-FFF2-40B4-BE49-F238E27FC236}">
                <a16:creationId xmlns:a16="http://schemas.microsoft.com/office/drawing/2014/main" id="{1697AAAB-EB16-4A85-B917-114CCF06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1"/>
          <a:stretch/>
        </p:blipFill>
        <p:spPr>
          <a:xfrm>
            <a:off x="1122295" y="4033803"/>
            <a:ext cx="4236296" cy="2601889"/>
          </a:xfrm>
          <a:prstGeom prst="rect">
            <a:avLst/>
          </a:prstGeom>
        </p:spPr>
      </p:pic>
      <p:pic>
        <p:nvPicPr>
          <p:cNvPr id="12" name="Obrázek 11" descr="Obsah obrázku strom, tráva, exteriér, obloha&#10;&#10;Popis byl vytvořen automaticky">
            <a:extLst>
              <a:ext uri="{FF2B5EF4-FFF2-40B4-BE49-F238E27FC236}">
                <a16:creationId xmlns:a16="http://schemas.microsoft.com/office/drawing/2014/main" id="{5B8E0293-8A0C-4A90-B55A-62112F24CA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4"/>
          <a:stretch/>
        </p:blipFill>
        <p:spPr>
          <a:xfrm>
            <a:off x="6761508" y="3978241"/>
            <a:ext cx="4236295" cy="26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1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450F50-95E9-4FA9-81C1-AFAAF8B4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19" y="587374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Fotodokumentace výchozího stavu</a:t>
            </a:r>
          </a:p>
        </p:txBody>
      </p:sp>
      <p:pic>
        <p:nvPicPr>
          <p:cNvPr id="5" name="Zástupný obsah 4" descr="Obsah obrázku tráva, exteriér, skála, strom&#10;&#10;Popis byl vytvořen automaticky">
            <a:extLst>
              <a:ext uri="{FF2B5EF4-FFF2-40B4-BE49-F238E27FC236}">
                <a16:creationId xmlns:a16="http://schemas.microsoft.com/office/drawing/2014/main" id="{64CEBF52-C678-49DF-AA2F-0DBB78FC2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1590" y="2292281"/>
            <a:ext cx="3733283" cy="2799961"/>
          </a:xfrm>
        </p:spPr>
      </p:pic>
      <p:pic>
        <p:nvPicPr>
          <p:cNvPr id="7" name="Obrázek 6" descr="Obsah obrázku strom, exteriér, rostlina&#10;&#10;Popis byl vytvořen automaticky">
            <a:extLst>
              <a:ext uri="{FF2B5EF4-FFF2-40B4-BE49-F238E27FC236}">
                <a16:creationId xmlns:a16="http://schemas.microsoft.com/office/drawing/2014/main" id="{057D0A52-A0B0-4042-AEA7-DC271889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"/>
          <a:stretch/>
        </p:blipFill>
        <p:spPr>
          <a:xfrm rot="5400000">
            <a:off x="46533" y="2264183"/>
            <a:ext cx="3733282" cy="2856161"/>
          </a:xfrm>
          <a:prstGeom prst="rect">
            <a:avLst/>
          </a:prstGeom>
        </p:spPr>
      </p:pic>
      <p:pic>
        <p:nvPicPr>
          <p:cNvPr id="9" name="Obrázek 8" descr="Obsah obrázku exteriér, strom, tráva, obloha&#10;&#10;Popis byl vytvořen automaticky">
            <a:extLst>
              <a:ext uri="{FF2B5EF4-FFF2-40B4-BE49-F238E27FC236}">
                <a16:creationId xmlns:a16="http://schemas.microsoft.com/office/drawing/2014/main" id="{CC9283A6-54E3-4557-A93D-FE8428968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36" y="1825622"/>
            <a:ext cx="4977708" cy="37332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889698-E600-4494-9096-8B3BF71C277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240444" y="55562"/>
            <a:ext cx="4924425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516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21D16-8133-4F68-AB82-A12C78C1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pPr algn="ctr"/>
            <a:r>
              <a:rPr lang="cs-CZ" b="1" dirty="0"/>
              <a:t>Účel stavby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F432C3-32A0-46CF-9164-1107B11FE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Účelem stavby je ochrana obce Cehnice v zátopové oblasti </a:t>
            </a:r>
            <a:r>
              <a:rPr lang="cs-CZ" dirty="0" err="1"/>
              <a:t>Cehnického</a:t>
            </a:r>
            <a:r>
              <a:rPr lang="cs-CZ" dirty="0"/>
              <a:t> potoka. Jedná se o dokončení kompletního rozsahu protipovodňových opatření. </a:t>
            </a:r>
          </a:p>
          <a:p>
            <a:pPr algn="just"/>
            <a:r>
              <a:rPr lang="cs-CZ" dirty="0"/>
              <a:t>Projekt řeší opravu a odtěžení velkého množství sedimentu z rybníka </a:t>
            </a:r>
            <a:r>
              <a:rPr lang="cs-CZ" dirty="0" err="1"/>
              <a:t>Třtí</a:t>
            </a:r>
            <a:r>
              <a:rPr lang="cs-CZ" dirty="0"/>
              <a:t>, který je průtočným rybníkem a k jeho napájení slouží </a:t>
            </a:r>
            <a:r>
              <a:rPr lang="cs-CZ" dirty="0" err="1"/>
              <a:t>Cehnický</a:t>
            </a:r>
            <a:r>
              <a:rPr lang="cs-CZ" dirty="0"/>
              <a:t> potok. </a:t>
            </a:r>
          </a:p>
          <a:p>
            <a:pPr algn="just"/>
            <a:r>
              <a:rPr lang="cs-CZ" dirty="0"/>
              <a:t>Realizací projektu vznikne retenční nádrž - vodní plocha stálého nadržení o objemu 11 401 m3 a dále volný retenční objem </a:t>
            </a:r>
            <a:br>
              <a:rPr lang="cs-CZ" dirty="0"/>
            </a:br>
            <a:r>
              <a:rPr lang="cs-CZ" dirty="0"/>
              <a:t>nad hladinou stálého nadržení o objemu 50 363 m3. </a:t>
            </a:r>
          </a:p>
          <a:p>
            <a:pPr algn="just"/>
            <a:r>
              <a:rPr lang="cs-CZ" dirty="0"/>
              <a:t>V </a:t>
            </a:r>
            <a:r>
              <a:rPr lang="cs-CZ" dirty="0" err="1"/>
              <a:t>nátokové</a:t>
            </a:r>
            <a:r>
              <a:rPr lang="cs-CZ" dirty="0"/>
              <a:t> části nádrže budou provedena revitalizační opatření – revitalizace toku, tůňky a také mokřad.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53ECE6-9558-4F6D-A6DC-66A473C862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240444" y="55562"/>
            <a:ext cx="4924425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737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FE83C-DF88-4BAF-8975-82CA2BAB7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3345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Fotodokumentace z realizace akce</a:t>
            </a:r>
          </a:p>
        </p:txBody>
      </p:sp>
      <p:pic>
        <p:nvPicPr>
          <p:cNvPr id="5" name="Zástupný obsah 4" descr="Obsah obrázku exteriér, obloha, sníh, strom&#10;&#10;Popis byl vytvořen automaticky">
            <a:extLst>
              <a:ext uri="{FF2B5EF4-FFF2-40B4-BE49-F238E27FC236}">
                <a16:creationId xmlns:a16="http://schemas.microsoft.com/office/drawing/2014/main" id="{5697FC2B-46E3-4B0D-9D24-00EB00E03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79" y="1457421"/>
            <a:ext cx="3687925" cy="4917234"/>
          </a:xfrm>
        </p:spPr>
      </p:pic>
      <p:pic>
        <p:nvPicPr>
          <p:cNvPr id="7" name="Obrázek 6" descr="Obsah obrázku exteriér, obloha, tráva, země&#10;&#10;Popis byl vytvořen automaticky">
            <a:extLst>
              <a:ext uri="{FF2B5EF4-FFF2-40B4-BE49-F238E27FC236}">
                <a16:creationId xmlns:a16="http://schemas.microsoft.com/office/drawing/2014/main" id="{01B88213-A2AA-4C48-A230-976634A1F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5" y="1457422"/>
            <a:ext cx="3687925" cy="4917233"/>
          </a:xfrm>
          <a:prstGeom prst="rect">
            <a:avLst/>
          </a:prstGeom>
        </p:spPr>
      </p:pic>
      <p:pic>
        <p:nvPicPr>
          <p:cNvPr id="9" name="Obrázek 8" descr="Obsah obrázku obloha, exteriér, země, příroda&#10;&#10;Popis byl vytvořen automaticky">
            <a:extLst>
              <a:ext uri="{FF2B5EF4-FFF2-40B4-BE49-F238E27FC236}">
                <a16:creationId xmlns:a16="http://schemas.microsoft.com/office/drawing/2014/main" id="{57EFDA9F-5796-4158-AF5C-EE7EE21EE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36" y="1457421"/>
            <a:ext cx="3687925" cy="49172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9FC0C78-1E13-4BA5-ADD8-BE6ABBE8199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240444" y="55562"/>
            <a:ext cx="4924425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156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4219F-464C-4EEE-AD20-9FFBC010C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65" y="973269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Cíl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164FF5-D880-45D4-990E-4B2629E0B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8701"/>
            <a:ext cx="10515600" cy="3358262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Cílem projektu je dokončení kompletního rozsahu protipovodňových opatření. Projekt řeší opravu a odtěžení velkého množství sedimentu  z rybníka Třtí, který je průtočným rybníkem a k jeho napájení slouží </a:t>
            </a:r>
            <a:r>
              <a:rPr lang="cs-CZ" dirty="0" err="1"/>
              <a:t>Cehnický</a:t>
            </a:r>
            <a:r>
              <a:rPr lang="cs-CZ" dirty="0"/>
              <a:t> potok. Realizací projektu vznikne retenční nádrž - vodní plocha stálého nadržení o objemu 11 401 m3 a dále volný retenční objem nad hladinou stálého nadržení o objemu 50 363 m3.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7097DE-B057-44EE-8A19-8EA25035C7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3240444" y="55562"/>
            <a:ext cx="4924425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4086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286</Words>
  <Application>Microsoft Office PowerPoint</Application>
  <PresentationFormat>Širokoúhlá obrazovka</PresentationFormat>
  <Paragraphs>28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Retenční nádrž Třtí  na  Cehnickém potoce</vt:lpstr>
      <vt:lpstr>Výchozí stav </vt:lpstr>
      <vt:lpstr>Fotodokumentace výchozího stavu</vt:lpstr>
      <vt:lpstr>Fotodokumentace výchozího stavu</vt:lpstr>
      <vt:lpstr>Fotodokumentace výchozího stavu</vt:lpstr>
      <vt:lpstr>Fotodokumentace výchozího stavu</vt:lpstr>
      <vt:lpstr>Účel stavby</vt:lpstr>
      <vt:lpstr>Fotodokumentace z realizace akce</vt:lpstr>
      <vt:lpstr>Cíl projektu</vt:lpstr>
      <vt:lpstr>Fotodokumentace současného stavu </vt:lpstr>
      <vt:lpstr>Finanční náročnost projektu 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Retenční nádrž Třtí na Cehnickém potoce</dc:title>
  <dc:creator>Gabriela Vacíková</dc:creator>
  <cp:lastModifiedBy>Dell</cp:lastModifiedBy>
  <cp:revision>10</cp:revision>
  <cp:lastPrinted>2019-07-18T06:12:39Z</cp:lastPrinted>
  <dcterms:created xsi:type="dcterms:W3CDTF">2019-07-18T05:17:39Z</dcterms:created>
  <dcterms:modified xsi:type="dcterms:W3CDTF">2019-07-18T06:21:54Z</dcterms:modified>
</cp:coreProperties>
</file>